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67" r:id="rId3"/>
    <p:sldId id="260" r:id="rId4"/>
    <p:sldId id="256" r:id="rId5"/>
    <p:sldId id="257" r:id="rId6"/>
    <p:sldId id="258" r:id="rId7"/>
    <p:sldId id="259" r:id="rId8"/>
    <p:sldId id="263" r:id="rId9"/>
    <p:sldId id="270" r:id="rId10"/>
    <p:sldId id="269" r:id="rId11"/>
    <p:sldId id="268" r:id="rId12"/>
    <p:sldId id="261" r:id="rId13"/>
    <p:sldId id="266" r:id="rId14"/>
    <p:sldId id="262" r:id="rId15"/>
    <p:sldId id="264" r:id="rId16"/>
    <p:sldId id="265" r:id="rId17"/>
    <p:sldId id="271" r:id="rId18"/>
  </p:sldIdLst>
  <p:sldSz cx="6858000" cy="9906000" type="A4"/>
  <p:notesSz cx="6858000" cy="9144000"/>
  <p:defaultTextStyle>
    <a:defPPr>
      <a:defRPr lang="en-SG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04"/>
    <p:restoredTop sz="94666"/>
  </p:normalViewPr>
  <p:slideViewPr>
    <p:cSldViewPr snapToGrid="0" snapToObjects="1">
      <p:cViewPr>
        <p:scale>
          <a:sx n="81" d="100"/>
          <a:sy n="81" d="100"/>
        </p:scale>
        <p:origin x="235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tiff>
</file>

<file path=ppt/media/image10.png>
</file>

<file path=ppt/media/image11.tiff>
</file>

<file path=ppt/media/image12.jpe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41D30-6AFB-A046-AC3D-4080BC152ACD}" type="datetimeFigureOut">
              <a:rPr lang="en-US" smtClean="0"/>
              <a:t>3/15/18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E50AD3-C243-AD43-8A9D-609C08CA5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018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3077282"/>
            <a:ext cx="5829300" cy="21233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613400"/>
            <a:ext cx="4800600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60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207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811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415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3018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62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6226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83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62B76-50EB-4C40-8134-E03CA043160E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8390C6-69E2-4176-B58A-7013D7D30D70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56709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10AB2A-075F-4DDA-9C69-7B13DA23BEDA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6E4461-D4B2-4385-B4DB-04FAD20B9526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63736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96700"/>
            <a:ext cx="1543050" cy="845220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96700"/>
            <a:ext cx="4514850" cy="84522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E4BF51-CE7D-474D-BCFD-77F5D507DC5A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E087A3-F2B4-4EA1-9FB0-963EC50E2E1A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08989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3077282"/>
            <a:ext cx="5829300" cy="21233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613400"/>
            <a:ext cx="4800600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60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207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811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415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3018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62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6226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83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104C4F-1BF5-4DDD-AE56-9D50BEB40E0A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FD521F-9063-4764-B065-A11ADE16BCD4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8207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4"/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DE7A2-DED5-46BA-90C8-7EC96E03F4C9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8AF762-5D02-4BCE-B26C-5E48F4E72F5F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862287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6365523"/>
            <a:ext cx="5829300" cy="1967442"/>
          </a:xfrm>
        </p:spPr>
        <p:txBody>
          <a:bodyPr anchor="t"/>
          <a:lstStyle>
            <a:lvl1pPr algn="l">
              <a:defRPr sz="5778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4198586"/>
            <a:ext cx="5829300" cy="2166937"/>
          </a:xfrm>
        </p:spPr>
        <p:txBody>
          <a:bodyPr anchor="b"/>
          <a:lstStyle>
            <a:lvl1pPr marL="0" indent="0">
              <a:buNone/>
              <a:defRPr sz="2889">
                <a:solidFill>
                  <a:schemeClr val="tx1">
                    <a:tint val="75000"/>
                  </a:schemeClr>
                </a:solidFill>
              </a:defRPr>
            </a:lvl1pPr>
            <a:lvl2pPr marL="66038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2075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3pPr>
            <a:lvl4pPr marL="1981139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4pPr>
            <a:lvl5pPr marL="2641519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5pPr>
            <a:lvl6pPr marL="330189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6pPr>
            <a:lvl7pPr marL="396227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7pPr>
            <a:lvl8pPr marL="462265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8pPr>
            <a:lvl9pPr marL="5283037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9B2BB9-CF30-4E67-8D8D-F0FAACC2E499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796487-E8F5-488E-9E89-BF389545BDDD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33575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311401"/>
            <a:ext cx="3028950" cy="6537502"/>
          </a:xfrm>
        </p:spPr>
        <p:txBody>
          <a:bodyPr/>
          <a:lstStyle>
            <a:lvl1pPr>
              <a:defRPr sz="4044"/>
            </a:lvl1pPr>
            <a:lvl2pPr>
              <a:defRPr sz="3467"/>
            </a:lvl2pPr>
            <a:lvl3pPr>
              <a:defRPr sz="2889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311401"/>
            <a:ext cx="3028950" cy="6537502"/>
          </a:xfrm>
        </p:spPr>
        <p:txBody>
          <a:bodyPr/>
          <a:lstStyle>
            <a:lvl1pPr>
              <a:defRPr sz="4044"/>
            </a:lvl1pPr>
            <a:lvl2pPr>
              <a:defRPr sz="3467"/>
            </a:lvl2pPr>
            <a:lvl3pPr>
              <a:defRPr sz="2889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9614BD-C721-4CA5-A7AC-30DD589B35BF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69603A-6A03-4F75-BF9B-60DDBB02A218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96753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217385"/>
            <a:ext cx="3030141" cy="924101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3141486"/>
            <a:ext cx="3030141" cy="5707416"/>
          </a:xfrm>
        </p:spPr>
        <p:txBody>
          <a:bodyPr/>
          <a:lstStyle>
            <a:lvl1pPr>
              <a:defRPr sz="3467"/>
            </a:lvl1pPr>
            <a:lvl2pPr>
              <a:defRPr sz="2889"/>
            </a:lvl2pPr>
            <a:lvl3pPr>
              <a:defRPr sz="2600"/>
            </a:lvl3pPr>
            <a:lvl4pPr>
              <a:defRPr sz="2311"/>
            </a:lvl4pPr>
            <a:lvl5pPr>
              <a:defRPr sz="2311"/>
            </a:lvl5pPr>
            <a:lvl6pPr>
              <a:defRPr sz="2311"/>
            </a:lvl6pPr>
            <a:lvl7pPr>
              <a:defRPr sz="2311"/>
            </a:lvl7pPr>
            <a:lvl8pPr>
              <a:defRPr sz="2311"/>
            </a:lvl8pPr>
            <a:lvl9pPr>
              <a:defRPr sz="231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217385"/>
            <a:ext cx="3031331" cy="924101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3141486"/>
            <a:ext cx="3031331" cy="5707416"/>
          </a:xfrm>
        </p:spPr>
        <p:txBody>
          <a:bodyPr/>
          <a:lstStyle>
            <a:lvl1pPr>
              <a:defRPr sz="3467"/>
            </a:lvl1pPr>
            <a:lvl2pPr>
              <a:defRPr sz="2889"/>
            </a:lvl2pPr>
            <a:lvl3pPr>
              <a:defRPr sz="2600"/>
            </a:lvl3pPr>
            <a:lvl4pPr>
              <a:defRPr sz="2311"/>
            </a:lvl4pPr>
            <a:lvl5pPr>
              <a:defRPr sz="2311"/>
            </a:lvl5pPr>
            <a:lvl6pPr>
              <a:defRPr sz="2311"/>
            </a:lvl6pPr>
            <a:lvl7pPr>
              <a:defRPr sz="2311"/>
            </a:lvl7pPr>
            <a:lvl8pPr>
              <a:defRPr sz="2311"/>
            </a:lvl8pPr>
            <a:lvl9pPr>
              <a:defRPr sz="231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691870-7C6C-4DD1-84B1-A61F60306CA4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7EAD79-3F53-4EF5-B063-705FC54A973A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56050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199BC3-DDDE-491B-81CA-3C8A7169064D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7565C1-C12A-414F-8F24-AF51F1435219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923300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F1A9F0-DC8D-417F-BF36-354B1A99403D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B07DB2-D629-48A8-807E-D5A27CDBC64A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213096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94405"/>
            <a:ext cx="2256235" cy="1678517"/>
          </a:xfrm>
        </p:spPr>
        <p:txBody>
          <a:bodyPr anchor="b"/>
          <a:lstStyle>
            <a:lvl1pPr algn="l">
              <a:defRPr sz="2889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94406"/>
            <a:ext cx="3833813" cy="8454497"/>
          </a:xfrm>
        </p:spPr>
        <p:txBody>
          <a:bodyPr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072923"/>
            <a:ext cx="2256235" cy="6775980"/>
          </a:xfrm>
        </p:spPr>
        <p:txBody>
          <a:bodyPr/>
          <a:lstStyle>
            <a:lvl1pPr marL="0" indent="0">
              <a:buNone/>
              <a:defRPr sz="2022"/>
            </a:lvl1pPr>
            <a:lvl2pPr marL="660380" indent="0">
              <a:buNone/>
              <a:defRPr sz="1733"/>
            </a:lvl2pPr>
            <a:lvl3pPr marL="1320759" indent="0">
              <a:buNone/>
              <a:defRPr sz="1444"/>
            </a:lvl3pPr>
            <a:lvl4pPr marL="1981139" indent="0">
              <a:buNone/>
              <a:defRPr sz="1300"/>
            </a:lvl4pPr>
            <a:lvl5pPr marL="2641519" indent="0">
              <a:buNone/>
              <a:defRPr sz="1300"/>
            </a:lvl5pPr>
            <a:lvl6pPr marL="3301898" indent="0">
              <a:buNone/>
              <a:defRPr sz="1300"/>
            </a:lvl6pPr>
            <a:lvl7pPr marL="3962278" indent="0">
              <a:buNone/>
              <a:defRPr sz="1300"/>
            </a:lvl7pPr>
            <a:lvl8pPr marL="4622658" indent="0">
              <a:buNone/>
              <a:defRPr sz="1300"/>
            </a:lvl8pPr>
            <a:lvl9pPr marL="5283037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1CEBDD-E817-47AB-B59F-A93CD28BCBC0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DFD97A-7BCB-4F1D-B4D5-110CA53F9803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4139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BD84F8-6C4D-4735-94B7-C52E77F4A2A2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F5E1A7-7A57-4820-89E8-3CE84B59375C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206939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934200"/>
            <a:ext cx="4114800" cy="818622"/>
          </a:xfrm>
        </p:spPr>
        <p:txBody>
          <a:bodyPr anchor="b"/>
          <a:lstStyle>
            <a:lvl1pPr algn="l">
              <a:defRPr sz="2889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85119"/>
            <a:ext cx="4114800" cy="5943600"/>
          </a:xfrm>
        </p:spPr>
        <p:txBody>
          <a:bodyPr rtlCol="0">
            <a:normAutofit/>
          </a:bodyPr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pPr lvl="0"/>
            <a:endParaRPr lang="en-SG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752822"/>
            <a:ext cx="4114800" cy="1162578"/>
          </a:xfrm>
        </p:spPr>
        <p:txBody>
          <a:bodyPr/>
          <a:lstStyle>
            <a:lvl1pPr marL="0" indent="0">
              <a:buNone/>
              <a:defRPr sz="2022"/>
            </a:lvl1pPr>
            <a:lvl2pPr marL="660380" indent="0">
              <a:buNone/>
              <a:defRPr sz="1733"/>
            </a:lvl2pPr>
            <a:lvl3pPr marL="1320759" indent="0">
              <a:buNone/>
              <a:defRPr sz="1444"/>
            </a:lvl3pPr>
            <a:lvl4pPr marL="1981139" indent="0">
              <a:buNone/>
              <a:defRPr sz="1300"/>
            </a:lvl4pPr>
            <a:lvl5pPr marL="2641519" indent="0">
              <a:buNone/>
              <a:defRPr sz="1300"/>
            </a:lvl5pPr>
            <a:lvl6pPr marL="3301898" indent="0">
              <a:buNone/>
              <a:defRPr sz="1300"/>
            </a:lvl6pPr>
            <a:lvl7pPr marL="3962278" indent="0">
              <a:buNone/>
              <a:defRPr sz="1300"/>
            </a:lvl7pPr>
            <a:lvl8pPr marL="4622658" indent="0">
              <a:buNone/>
              <a:defRPr sz="1300"/>
            </a:lvl8pPr>
            <a:lvl9pPr marL="5283037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1C3151-F236-44BE-9110-72CE5B0ED6E2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EA5F6E-ADA0-4132-B4A1-5BDB5CE0610D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174886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0736DF-BDFF-4F73-B510-4EB21C30874F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F0F4E-55AF-4784-82EF-F25A3F1BE94F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270923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96700"/>
            <a:ext cx="1543050" cy="845220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96700"/>
            <a:ext cx="4514850" cy="84522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15F5DE-1830-4118-8BC4-B2501498F9DD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5FA014-EB10-435C-A31F-AC8B54BB9FD4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184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6365523"/>
            <a:ext cx="5829300" cy="1967442"/>
          </a:xfrm>
        </p:spPr>
        <p:txBody>
          <a:bodyPr anchor="t"/>
          <a:lstStyle>
            <a:lvl1pPr algn="l">
              <a:defRPr sz="5778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4198586"/>
            <a:ext cx="5829300" cy="2166937"/>
          </a:xfrm>
        </p:spPr>
        <p:txBody>
          <a:bodyPr anchor="b"/>
          <a:lstStyle>
            <a:lvl1pPr marL="0" indent="0">
              <a:buNone/>
              <a:defRPr sz="2889">
                <a:solidFill>
                  <a:schemeClr val="tx1">
                    <a:tint val="75000"/>
                  </a:schemeClr>
                </a:solidFill>
              </a:defRPr>
            </a:lvl1pPr>
            <a:lvl2pPr marL="66038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2075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3pPr>
            <a:lvl4pPr marL="1981139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4pPr>
            <a:lvl5pPr marL="2641519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5pPr>
            <a:lvl6pPr marL="330189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6pPr>
            <a:lvl7pPr marL="396227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7pPr>
            <a:lvl8pPr marL="462265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8pPr>
            <a:lvl9pPr marL="5283037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22DEBE-C815-4FDB-A157-E0012B49C6AD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0E725A-4E97-4483-80DA-6D541F0D7986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03331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311401"/>
            <a:ext cx="3028950" cy="6537502"/>
          </a:xfrm>
        </p:spPr>
        <p:txBody>
          <a:bodyPr/>
          <a:lstStyle>
            <a:lvl1pPr>
              <a:defRPr sz="4044"/>
            </a:lvl1pPr>
            <a:lvl2pPr>
              <a:defRPr sz="3467"/>
            </a:lvl2pPr>
            <a:lvl3pPr>
              <a:defRPr sz="2889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311401"/>
            <a:ext cx="3028950" cy="6537502"/>
          </a:xfrm>
        </p:spPr>
        <p:txBody>
          <a:bodyPr/>
          <a:lstStyle>
            <a:lvl1pPr>
              <a:defRPr sz="4044"/>
            </a:lvl1pPr>
            <a:lvl2pPr>
              <a:defRPr sz="3467"/>
            </a:lvl2pPr>
            <a:lvl3pPr>
              <a:defRPr sz="2889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E1FC5B-5C19-48D5-A8F9-204DC29D36DC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69D352-B6A4-4C32-8EAF-48155430DCF4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27991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217385"/>
            <a:ext cx="3030141" cy="924101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3141486"/>
            <a:ext cx="3030141" cy="5707416"/>
          </a:xfrm>
        </p:spPr>
        <p:txBody>
          <a:bodyPr/>
          <a:lstStyle>
            <a:lvl1pPr>
              <a:defRPr sz="3467"/>
            </a:lvl1pPr>
            <a:lvl2pPr>
              <a:defRPr sz="2889"/>
            </a:lvl2pPr>
            <a:lvl3pPr>
              <a:defRPr sz="2600"/>
            </a:lvl3pPr>
            <a:lvl4pPr>
              <a:defRPr sz="2311"/>
            </a:lvl4pPr>
            <a:lvl5pPr>
              <a:defRPr sz="2311"/>
            </a:lvl5pPr>
            <a:lvl6pPr>
              <a:defRPr sz="2311"/>
            </a:lvl6pPr>
            <a:lvl7pPr>
              <a:defRPr sz="2311"/>
            </a:lvl7pPr>
            <a:lvl8pPr>
              <a:defRPr sz="2311"/>
            </a:lvl8pPr>
            <a:lvl9pPr>
              <a:defRPr sz="231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217385"/>
            <a:ext cx="3031331" cy="924101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3141486"/>
            <a:ext cx="3031331" cy="5707416"/>
          </a:xfrm>
        </p:spPr>
        <p:txBody>
          <a:bodyPr/>
          <a:lstStyle>
            <a:lvl1pPr>
              <a:defRPr sz="3467"/>
            </a:lvl1pPr>
            <a:lvl2pPr>
              <a:defRPr sz="2889"/>
            </a:lvl2pPr>
            <a:lvl3pPr>
              <a:defRPr sz="2600"/>
            </a:lvl3pPr>
            <a:lvl4pPr>
              <a:defRPr sz="2311"/>
            </a:lvl4pPr>
            <a:lvl5pPr>
              <a:defRPr sz="2311"/>
            </a:lvl5pPr>
            <a:lvl6pPr>
              <a:defRPr sz="2311"/>
            </a:lvl6pPr>
            <a:lvl7pPr>
              <a:defRPr sz="2311"/>
            </a:lvl7pPr>
            <a:lvl8pPr>
              <a:defRPr sz="2311"/>
            </a:lvl8pPr>
            <a:lvl9pPr>
              <a:defRPr sz="231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B29C71-445E-4592-B9EE-02AC1331E6D3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C0A1AC-BA95-40BA-9408-76533A272452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0097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DE97DB-C686-4F18-972C-F1CABE494EF3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8E3616-E804-4FFE-8428-368295A84287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02385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7E60AA-DD3B-4320-B21F-644888D14FD5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A78EE5-7D2D-4330-9843-B9B728533B8A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9161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94405"/>
            <a:ext cx="2256235" cy="1678517"/>
          </a:xfrm>
        </p:spPr>
        <p:txBody>
          <a:bodyPr anchor="b"/>
          <a:lstStyle>
            <a:lvl1pPr algn="l">
              <a:defRPr sz="2889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94406"/>
            <a:ext cx="3833813" cy="8454497"/>
          </a:xfrm>
        </p:spPr>
        <p:txBody>
          <a:bodyPr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072923"/>
            <a:ext cx="2256235" cy="6775980"/>
          </a:xfrm>
        </p:spPr>
        <p:txBody>
          <a:bodyPr/>
          <a:lstStyle>
            <a:lvl1pPr marL="0" indent="0">
              <a:buNone/>
              <a:defRPr sz="2022"/>
            </a:lvl1pPr>
            <a:lvl2pPr marL="660380" indent="0">
              <a:buNone/>
              <a:defRPr sz="1733"/>
            </a:lvl2pPr>
            <a:lvl3pPr marL="1320759" indent="0">
              <a:buNone/>
              <a:defRPr sz="1444"/>
            </a:lvl3pPr>
            <a:lvl4pPr marL="1981139" indent="0">
              <a:buNone/>
              <a:defRPr sz="1300"/>
            </a:lvl4pPr>
            <a:lvl5pPr marL="2641519" indent="0">
              <a:buNone/>
              <a:defRPr sz="1300"/>
            </a:lvl5pPr>
            <a:lvl6pPr marL="3301898" indent="0">
              <a:buNone/>
              <a:defRPr sz="1300"/>
            </a:lvl6pPr>
            <a:lvl7pPr marL="3962278" indent="0">
              <a:buNone/>
              <a:defRPr sz="1300"/>
            </a:lvl7pPr>
            <a:lvl8pPr marL="4622658" indent="0">
              <a:buNone/>
              <a:defRPr sz="1300"/>
            </a:lvl8pPr>
            <a:lvl9pPr marL="5283037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1321BA-F41F-4F56-8BB3-98CA1999A762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23F32D-1415-4474-9E92-481051219E0D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10510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934200"/>
            <a:ext cx="4114800" cy="818622"/>
          </a:xfrm>
        </p:spPr>
        <p:txBody>
          <a:bodyPr anchor="b"/>
          <a:lstStyle>
            <a:lvl1pPr algn="l">
              <a:defRPr sz="2889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85119"/>
            <a:ext cx="4114800" cy="5943600"/>
          </a:xfrm>
        </p:spPr>
        <p:txBody>
          <a:bodyPr rtlCol="0">
            <a:normAutofit/>
          </a:bodyPr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SG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752822"/>
            <a:ext cx="4114800" cy="1162578"/>
          </a:xfrm>
        </p:spPr>
        <p:txBody>
          <a:bodyPr/>
          <a:lstStyle>
            <a:lvl1pPr marL="0" indent="0">
              <a:buNone/>
              <a:defRPr sz="2022"/>
            </a:lvl1pPr>
            <a:lvl2pPr marL="660380" indent="0">
              <a:buNone/>
              <a:defRPr sz="1733"/>
            </a:lvl2pPr>
            <a:lvl3pPr marL="1320759" indent="0">
              <a:buNone/>
              <a:defRPr sz="1444"/>
            </a:lvl3pPr>
            <a:lvl4pPr marL="1981139" indent="0">
              <a:buNone/>
              <a:defRPr sz="1300"/>
            </a:lvl4pPr>
            <a:lvl5pPr marL="2641519" indent="0">
              <a:buNone/>
              <a:defRPr sz="1300"/>
            </a:lvl5pPr>
            <a:lvl6pPr marL="3301898" indent="0">
              <a:buNone/>
              <a:defRPr sz="1300"/>
            </a:lvl6pPr>
            <a:lvl7pPr marL="3962278" indent="0">
              <a:buNone/>
              <a:defRPr sz="1300"/>
            </a:lvl7pPr>
            <a:lvl8pPr marL="4622658" indent="0">
              <a:buNone/>
              <a:defRPr sz="1300"/>
            </a:lvl8pPr>
            <a:lvl9pPr marL="5283037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B802C6-60BA-437C-A902-269F809E40CB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F3CDA4-D9E9-4616-957C-6E8D8C617148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54503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42900" y="396699"/>
            <a:ext cx="6172200" cy="165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SG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42900" y="2311401"/>
            <a:ext cx="6172200" cy="65375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18BE628C-97CC-4C71-BD55-522CE0048F90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9181395"/>
            <a:ext cx="2171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4695F94-7EC5-4588-917C-74B7EE165538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6355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5pPr>
      <a:lvl6pPr marL="660380"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6pPr>
      <a:lvl7pPr marL="1320759"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7pPr>
      <a:lvl8pPr marL="1981139"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8pPr>
      <a:lvl9pPr marL="2641519"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9pPr>
    </p:titleStyle>
    <p:bodyStyle>
      <a:lvl1pPr marL="495285" indent="-495285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4622" kern="1200">
          <a:solidFill>
            <a:schemeClr val="tx1"/>
          </a:solidFill>
          <a:latin typeface="+mn-lt"/>
          <a:ea typeface="+mn-ea"/>
          <a:cs typeface="+mn-cs"/>
        </a:defRPr>
      </a:lvl1pPr>
      <a:lvl2pPr marL="1073117" indent="-412737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4044" kern="1200">
          <a:solidFill>
            <a:schemeClr val="tx1"/>
          </a:solidFill>
          <a:latin typeface="+mn-lt"/>
          <a:ea typeface="+mn-ea"/>
          <a:cs typeface="+mn-cs"/>
        </a:defRPr>
      </a:lvl2pPr>
      <a:lvl3pPr marL="1650949" indent="-33019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3pPr>
      <a:lvl4pPr marL="2311329" indent="-33019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89" kern="1200">
          <a:solidFill>
            <a:schemeClr val="tx1"/>
          </a:solidFill>
          <a:latin typeface="+mn-lt"/>
          <a:ea typeface="+mn-ea"/>
          <a:cs typeface="+mn-cs"/>
        </a:defRPr>
      </a:lvl4pPr>
      <a:lvl5pPr marL="2971709" indent="-33019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889" kern="1200">
          <a:solidFill>
            <a:schemeClr val="tx1"/>
          </a:solidFill>
          <a:latin typeface="+mn-lt"/>
          <a:ea typeface="+mn-ea"/>
          <a:cs typeface="+mn-cs"/>
        </a:defRPr>
      </a:lvl5pPr>
      <a:lvl6pPr marL="363208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342900" y="396699"/>
            <a:ext cx="6172200" cy="165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SG" smtClean="0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42900" y="2311401"/>
            <a:ext cx="6172200" cy="65375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SG" smtClean="0"/>
              <a:t>Click to edit Master text styles</a:t>
            </a:r>
          </a:p>
          <a:p>
            <a:pPr lvl="1"/>
            <a:r>
              <a:rPr lang="en-SG" smtClean="0"/>
              <a:t>Second level</a:t>
            </a:r>
          </a:p>
          <a:p>
            <a:pPr lvl="2"/>
            <a:r>
              <a:rPr lang="en-SG" smtClean="0"/>
              <a:t>Third level</a:t>
            </a:r>
          </a:p>
          <a:p>
            <a:pPr lvl="3"/>
            <a:r>
              <a:rPr lang="en-SG" smtClean="0"/>
              <a:t>Fourth level</a:t>
            </a:r>
          </a:p>
          <a:p>
            <a:pPr lvl="4"/>
            <a:r>
              <a:rPr lang="en-SG" smtClean="0"/>
              <a:t>Fifth level</a:t>
            </a:r>
          </a:p>
          <a:p>
            <a:pPr lvl="4"/>
            <a:endParaRPr lang="en-SG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FD2934B-C897-4184-A148-8E9654F10D72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9181395"/>
            <a:ext cx="2171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5442A4D-256D-43AB-A9D2-378A5E7281A0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6355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5pPr>
      <a:lvl6pPr marL="660380"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6pPr>
      <a:lvl7pPr marL="1320759"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7pPr>
      <a:lvl8pPr marL="1981139"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8pPr>
      <a:lvl9pPr marL="2641519"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9pPr>
    </p:titleStyle>
    <p:bodyStyle>
      <a:lvl1pPr marL="495285" indent="-495285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4622" kern="1200">
          <a:solidFill>
            <a:schemeClr val="tx1"/>
          </a:solidFill>
          <a:latin typeface="+mn-lt"/>
          <a:ea typeface="+mn-ea"/>
          <a:cs typeface="+mn-cs"/>
        </a:defRPr>
      </a:lvl1pPr>
      <a:lvl2pPr marL="1073117" indent="-412737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4044" kern="1200">
          <a:solidFill>
            <a:schemeClr val="tx1"/>
          </a:solidFill>
          <a:latin typeface="+mn-lt"/>
          <a:ea typeface="+mn-ea"/>
          <a:cs typeface="+mn-cs"/>
        </a:defRPr>
      </a:lvl2pPr>
      <a:lvl3pPr marL="1650949" indent="-33019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3pPr>
      <a:lvl4pPr marL="2311329" indent="-33019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89" kern="1200">
          <a:solidFill>
            <a:schemeClr val="tx1"/>
          </a:solidFill>
          <a:latin typeface="+mn-lt"/>
          <a:ea typeface="+mn-ea"/>
          <a:cs typeface="+mn-cs"/>
        </a:defRPr>
      </a:lvl4pPr>
      <a:lvl5pPr marL="2971709" indent="-33019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889" kern="1200">
          <a:solidFill>
            <a:schemeClr val="tx1"/>
          </a:solidFill>
          <a:latin typeface="+mn-lt"/>
          <a:ea typeface="+mn-ea"/>
          <a:cs typeface="+mn-cs"/>
        </a:defRPr>
      </a:lvl5pPr>
      <a:lvl6pPr marL="363208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tiff"/><Relationship Id="rId3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00" dirty="0" smtClean="0"/>
              <a:t>Meeting Minutes: 14 March 2018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Next Meeting: </a:t>
            </a:r>
            <a:r>
              <a:rPr lang="en-US" sz="1600" b="1" dirty="0" smtClean="0"/>
              <a:t>22</a:t>
            </a:r>
            <a:r>
              <a:rPr lang="en-US" sz="1600" b="1" baseline="30000" dirty="0" smtClean="0"/>
              <a:t>nd</a:t>
            </a:r>
            <a:r>
              <a:rPr lang="en-US" sz="1600" b="1" dirty="0" smtClean="0"/>
              <a:t> </a:t>
            </a:r>
            <a:r>
              <a:rPr lang="en-US" sz="1600" b="1" dirty="0" smtClean="0"/>
              <a:t>March 4:30pm (TBC)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smtClean="0"/>
              <a:t>Tasks by next meeting: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smtClean="0"/>
              <a:t>Stella</a:t>
            </a:r>
          </a:p>
          <a:p>
            <a:pPr marL="0" indent="0">
              <a:buNone/>
            </a:pPr>
            <a:r>
              <a:rPr lang="en-US" sz="1600" dirty="0" smtClean="0"/>
              <a:t>Design mock-ups showing general layout, look &amp; feel for key pages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err="1" smtClean="0"/>
              <a:t>Wanlu</a:t>
            </a:r>
            <a:endParaRPr lang="en-US" sz="1600" b="1" dirty="0" smtClean="0"/>
          </a:p>
          <a:p>
            <a:pPr marL="0" indent="0">
              <a:buNone/>
            </a:pPr>
            <a:r>
              <a:rPr lang="en-US" sz="1600" dirty="0" smtClean="0"/>
              <a:t>To compare Google Cloud vs </a:t>
            </a:r>
            <a:r>
              <a:rPr lang="en-US" sz="1600" dirty="0"/>
              <a:t>x10host </a:t>
            </a:r>
            <a:r>
              <a:rPr lang="en-US" sz="1600" dirty="0" smtClean="0"/>
              <a:t>server and check out how to save the data onto the server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err="1" smtClean="0"/>
              <a:t>Yihan</a:t>
            </a:r>
            <a:endParaRPr lang="en-US" sz="1600" b="1" dirty="0" smtClean="0"/>
          </a:p>
          <a:p>
            <a:pPr marL="0" indent="0">
              <a:buNone/>
            </a:pPr>
            <a:r>
              <a:rPr lang="en-US" sz="1600" dirty="0" smtClean="0"/>
              <a:t>To develop library of scripts for feedback during the interactive graph stage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smtClean="0"/>
              <a:t>Cui Min</a:t>
            </a:r>
          </a:p>
          <a:p>
            <a:pPr marL="0" indent="0">
              <a:buNone/>
            </a:pPr>
            <a:r>
              <a:rPr lang="en-US" sz="1600" dirty="0"/>
              <a:t>To develop library of scripts for </a:t>
            </a:r>
            <a:r>
              <a:rPr lang="en-US" sz="1600" dirty="0" smtClean="0"/>
              <a:t>orientation, transitions &amp; instructions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52765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370315"/>
            <a:ext cx="6858000" cy="47568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3375" y="3053945"/>
            <a:ext cx="2067506" cy="38792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ontent Placeholder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2886" y="3217274"/>
            <a:ext cx="3729865" cy="18789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6464" y="4871048"/>
            <a:ext cx="1372588" cy="172111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74257" y="5601082"/>
            <a:ext cx="227152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Performance Summary</a:t>
            </a:r>
          </a:p>
          <a:p>
            <a:endParaRPr lang="en-US" sz="1000" dirty="0">
              <a:solidFill>
                <a:srgbClr val="00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000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Total </a:t>
            </a:r>
            <a:r>
              <a:rPr lang="en-US" sz="10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Return: 10348.93</a:t>
            </a:r>
          </a:p>
          <a:p>
            <a:r>
              <a:rPr lang="en-US" sz="10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Robo-Advisor Monthly Gain: -21.8</a:t>
            </a:r>
          </a:p>
          <a:p>
            <a:r>
              <a:rPr lang="en-US" sz="10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Bank Deposit Monthly Gain: 12.48</a:t>
            </a:r>
            <a:endParaRPr lang="en-US" sz="1000" b="0" i="0" dirty="0">
              <a:solidFill>
                <a:srgbClr val="000000"/>
              </a:solidFill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37165" y="5885698"/>
            <a:ext cx="984674" cy="77571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586477" y="5601082"/>
            <a:ext cx="196260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Select your next allocation:</a:t>
            </a:r>
            <a:endParaRPr lang="en-US" sz="1000" b="0" i="0" dirty="0">
              <a:solidFill>
                <a:srgbClr val="000000"/>
              </a:solidFill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011578" y="6699806"/>
            <a:ext cx="10358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Robo-Advisor: 50%</a:t>
            </a:r>
          </a:p>
          <a:p>
            <a:r>
              <a:rPr lang="en-US" sz="700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Bank: 50%</a:t>
            </a:r>
            <a:endParaRPr lang="en-US" sz="700" i="0" dirty="0">
              <a:solidFill>
                <a:srgbClr val="000000"/>
              </a:solidFill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25885" y="3217274"/>
            <a:ext cx="1767953" cy="9482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 smtClean="0"/>
              <a:t>Oh no, looks like your annual returns went down again. </a:t>
            </a:r>
            <a:r>
              <a:rPr lang="en-US" sz="1000" dirty="0"/>
              <a:t>But remember, don’t make investment decisions based on the short-term.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25885" y="4220708"/>
            <a:ext cx="1767953" cy="541211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 smtClean="0"/>
              <a:t>How do you wish to allocate your capital for the next month?</a:t>
            </a:r>
            <a:endParaRPr lang="en-US" sz="1000" dirty="0"/>
          </a:p>
        </p:txBody>
      </p:sp>
      <p:sp>
        <p:nvSpPr>
          <p:cNvPr id="2" name="Title 1"/>
          <p:cNvSpPr txBox="1">
            <a:spLocks/>
          </p:cNvSpPr>
          <p:nvPr/>
        </p:nvSpPr>
        <p:spPr>
          <a:xfrm>
            <a:off x="0" y="402873"/>
            <a:ext cx="5829300" cy="1967442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5pPr>
            <a:lvl6pPr marL="660380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6pPr>
            <a:lvl7pPr marL="132075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7pPr>
            <a:lvl8pPr marL="198113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8pPr>
            <a:lvl9pPr marL="264151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dirty="0" smtClean="0"/>
              <a:t>Rough Mockup</a:t>
            </a:r>
          </a:p>
          <a:p>
            <a:r>
              <a:rPr lang="en-US" sz="3000" dirty="0" smtClean="0"/>
              <a:t>(interactive graph stage)</a:t>
            </a:r>
            <a:endParaRPr lang="en-US" sz="3000" dirty="0"/>
          </a:p>
        </p:txBody>
      </p:sp>
      <p:sp>
        <p:nvSpPr>
          <p:cNvPr id="17" name="Rectangle 16"/>
          <p:cNvSpPr/>
          <p:nvPr/>
        </p:nvSpPr>
        <p:spPr>
          <a:xfrm>
            <a:off x="591255" y="6620256"/>
            <a:ext cx="68237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Michelle</a:t>
            </a:r>
            <a:endParaRPr lang="en-US" sz="1000" b="0" i="0" dirty="0">
              <a:solidFill>
                <a:srgbClr val="000000"/>
              </a:solidFill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03375" y="2428801"/>
            <a:ext cx="6596970" cy="53747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Organisation</a:t>
            </a:r>
            <a:r>
              <a:rPr lang="en-US" sz="1400" dirty="0" smtClean="0"/>
              <a:t> LOGO, header etc.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3429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Avatar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881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00" dirty="0" smtClean="0"/>
              <a:t>Guidelines for designing male &amp; female </a:t>
            </a:r>
            <a:r>
              <a:rPr lang="en-US" sz="2400" dirty="0" smtClean="0"/>
              <a:t>avatar (for </a:t>
            </a:r>
            <a:r>
              <a:rPr lang="en-US" sz="2400" dirty="0" err="1" smtClean="0"/>
              <a:t>cuimin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Both Genders</a:t>
            </a:r>
          </a:p>
          <a:p>
            <a:r>
              <a:rPr lang="en-US" sz="1600" dirty="0" smtClean="0"/>
              <a:t>Full body image</a:t>
            </a:r>
          </a:p>
          <a:p>
            <a:r>
              <a:rPr lang="en-US" sz="1600" dirty="0" smtClean="0"/>
              <a:t>Professional-looking</a:t>
            </a:r>
          </a:p>
          <a:p>
            <a:r>
              <a:rPr lang="en-US" sz="1600" dirty="0" smtClean="0"/>
              <a:t>Attire of a bank teller</a:t>
            </a:r>
          </a:p>
          <a:p>
            <a:r>
              <a:rPr lang="en-US" sz="1600" dirty="0" smtClean="0"/>
              <a:t>Same posture, body language, facial expression, level of attractiveness etc.</a:t>
            </a:r>
          </a:p>
          <a:p>
            <a:r>
              <a:rPr lang="en-US" sz="1600" dirty="0" smtClean="0"/>
              <a:t>Race-neutral (e.g. not obviously </a:t>
            </a:r>
            <a:r>
              <a:rPr lang="en-US" sz="1600" dirty="0" err="1" smtClean="0"/>
              <a:t>asian</a:t>
            </a:r>
            <a:r>
              <a:rPr lang="en-US" sz="1600" dirty="0" smtClean="0"/>
              <a:t>/</a:t>
            </a:r>
            <a:r>
              <a:rPr lang="en-US" sz="1600" dirty="0" err="1" smtClean="0"/>
              <a:t>caucasian</a:t>
            </a:r>
            <a:r>
              <a:rPr lang="en-US" sz="1600" dirty="0" smtClean="0"/>
              <a:t>/white/black/</a:t>
            </a:r>
            <a:r>
              <a:rPr lang="en-US" sz="1600" dirty="0" err="1" smtClean="0"/>
              <a:t>chinese</a:t>
            </a:r>
            <a:r>
              <a:rPr lang="en-US" sz="1600" dirty="0" smtClean="0"/>
              <a:t>)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b="1" dirty="0" smtClean="0"/>
              <a:t>Female</a:t>
            </a:r>
            <a:endParaRPr lang="en-US" sz="1600" b="1" dirty="0"/>
          </a:p>
          <a:p>
            <a:r>
              <a:rPr lang="en-US" sz="1600" dirty="0" smtClean="0"/>
              <a:t>Feminine body shape</a:t>
            </a:r>
            <a:endParaRPr lang="en-US" sz="1600" dirty="0"/>
          </a:p>
          <a:p>
            <a:r>
              <a:rPr lang="en-US" sz="1600" dirty="0"/>
              <a:t>Feminine </a:t>
            </a:r>
            <a:r>
              <a:rPr lang="en-US" sz="1600" dirty="0" smtClean="0"/>
              <a:t>attire (skirt, heels)</a:t>
            </a:r>
            <a:endParaRPr lang="en-US" sz="1600" dirty="0"/>
          </a:p>
          <a:p>
            <a:r>
              <a:rPr lang="en-US" sz="1600" dirty="0"/>
              <a:t>Attire of a bank </a:t>
            </a:r>
            <a:r>
              <a:rPr lang="en-US" sz="1600" dirty="0" smtClean="0"/>
              <a:t>teller</a:t>
            </a:r>
          </a:p>
          <a:p>
            <a:endParaRPr lang="en-US" sz="1600" dirty="0" smtClean="0"/>
          </a:p>
          <a:p>
            <a:pPr marL="0" indent="0">
              <a:buNone/>
            </a:pPr>
            <a:r>
              <a:rPr lang="en-US" sz="1600" b="1" dirty="0"/>
              <a:t>M</a:t>
            </a:r>
            <a:r>
              <a:rPr lang="en-US" sz="1600" b="1" dirty="0" smtClean="0"/>
              <a:t>ale</a:t>
            </a:r>
            <a:endParaRPr lang="en-US" sz="1600" b="1" dirty="0"/>
          </a:p>
          <a:p>
            <a:r>
              <a:rPr lang="en-US" sz="1600" dirty="0" smtClean="0"/>
              <a:t>Masculine body </a:t>
            </a:r>
            <a:r>
              <a:rPr lang="en-US" sz="1600" dirty="0"/>
              <a:t>shape</a:t>
            </a:r>
          </a:p>
          <a:p>
            <a:r>
              <a:rPr lang="en-US" sz="1600" dirty="0"/>
              <a:t>Feminine attire (skirt, heels)</a:t>
            </a:r>
          </a:p>
          <a:p>
            <a:r>
              <a:rPr lang="en-US" sz="1600" dirty="0"/>
              <a:t>Attire of a bank teller</a:t>
            </a:r>
          </a:p>
        </p:txBody>
      </p:sp>
    </p:spTree>
    <p:extLst>
      <p:ext uri="{BB962C8B-B14F-4D97-AF65-F5344CB8AC3E}">
        <p14:creationId xmlns:p14="http://schemas.microsoft.com/office/powerpoint/2010/main" val="25882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431800"/>
            <a:ext cx="5715000" cy="4432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300" y="5760923"/>
            <a:ext cx="2647950" cy="332031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2800" y="6694084"/>
            <a:ext cx="3295650" cy="266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592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18100" cy="5118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5800" y="5499100"/>
            <a:ext cx="3376173" cy="437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743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352550"/>
            <a:ext cx="6324600" cy="4381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700" y="5943600"/>
            <a:ext cx="2647950" cy="332031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6700" y="304800"/>
            <a:ext cx="2476500" cy="920115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endCxn id="6" idx="3"/>
          </p:cNvCxnSpPr>
          <p:nvPr/>
        </p:nvCxnSpPr>
        <p:spPr>
          <a:xfrm flipH="1">
            <a:off x="2914650" y="7603756"/>
            <a:ext cx="914400" cy="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191000" y="7280590"/>
            <a:ext cx="2400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May use this body posture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67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00" dirty="0" smtClean="0"/>
              <a:t>Guidelines for designing male &amp; female </a:t>
            </a:r>
            <a:r>
              <a:rPr lang="en-US" sz="2400" dirty="0" smtClean="0"/>
              <a:t>avatar (for </a:t>
            </a:r>
            <a:r>
              <a:rPr lang="en-US" sz="2400" smtClean="0"/>
              <a:t>cuimin)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Overall appearance</a:t>
            </a:r>
            <a:r>
              <a:rPr lang="en-US" sz="1600" dirty="0" smtClean="0"/>
              <a:t> </a:t>
            </a:r>
            <a:endParaRPr lang="en-US" sz="1600" dirty="0" smtClean="0"/>
          </a:p>
          <a:p>
            <a:r>
              <a:rPr lang="en-US" sz="1600" dirty="0" smtClean="0"/>
              <a:t>Gender-neutral robot look</a:t>
            </a:r>
            <a:endParaRPr lang="en-US" sz="1600" dirty="0" smtClean="0"/>
          </a:p>
          <a:p>
            <a:r>
              <a:rPr lang="en-US" sz="1600" dirty="0" smtClean="0"/>
              <a:t>Half-lengt</a:t>
            </a:r>
            <a:r>
              <a:rPr lang="en-US" altLang="zh-CN" sz="1600" dirty="0" smtClean="0"/>
              <a:t>h, focusing on facial expression and dress code</a:t>
            </a:r>
          </a:p>
          <a:p>
            <a:r>
              <a:rPr lang="en-US" sz="1600" dirty="0" smtClean="0"/>
              <a:t>Hold other attributes constant</a:t>
            </a:r>
            <a:endParaRPr lang="en-US" sz="1600" dirty="0" smtClean="0"/>
          </a:p>
          <a:p>
            <a:endParaRPr lang="en-US" sz="1600" dirty="0"/>
          </a:p>
          <a:p>
            <a:pPr marL="0" indent="0">
              <a:buNone/>
            </a:pPr>
            <a:r>
              <a:rPr lang="en-US" sz="1600" b="1" dirty="0" smtClean="0"/>
              <a:t>Dominant looking</a:t>
            </a:r>
            <a:endParaRPr lang="en-US" sz="1600" b="1" dirty="0"/>
          </a:p>
          <a:p>
            <a:r>
              <a:rPr lang="en-US" sz="1600" dirty="0" smtClean="0"/>
              <a:t>Professional dress code</a:t>
            </a:r>
            <a:endParaRPr lang="en-US" sz="1600" dirty="0"/>
          </a:p>
          <a:p>
            <a:r>
              <a:rPr lang="en-US" sz="1600" dirty="0" smtClean="0"/>
              <a:t>Confident expression</a:t>
            </a:r>
          </a:p>
          <a:p>
            <a:r>
              <a:rPr lang="en-US" sz="1600" dirty="0" smtClean="0"/>
              <a:t>Looks like an expert/consultant</a:t>
            </a:r>
          </a:p>
          <a:p>
            <a:endParaRPr lang="en-US" sz="1600" dirty="0" smtClean="0"/>
          </a:p>
          <a:p>
            <a:pPr marL="0" indent="0">
              <a:buNone/>
            </a:pPr>
            <a:r>
              <a:rPr lang="en-US" sz="1600" b="1" dirty="0" smtClean="0"/>
              <a:t>Submissive looking</a:t>
            </a:r>
            <a:endParaRPr lang="en-US" sz="1600" b="1" dirty="0"/>
          </a:p>
          <a:p>
            <a:r>
              <a:rPr lang="en-US" sz="1600" dirty="0" smtClean="0"/>
              <a:t>Casual/ Smart casual dress code</a:t>
            </a:r>
            <a:endParaRPr lang="en-US" sz="1600" dirty="0"/>
          </a:p>
          <a:p>
            <a:r>
              <a:rPr lang="en-US" sz="1600" dirty="0" smtClean="0"/>
              <a:t>Reserved expression</a:t>
            </a:r>
          </a:p>
          <a:p>
            <a:r>
              <a:rPr lang="en-US" sz="1600" smtClean="0"/>
              <a:t>Looks like a peer/friend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25440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 dirty="0"/>
              <a:t>Examples of </a:t>
            </a:r>
            <a:r>
              <a:rPr lang="en-US" sz="5700" dirty="0" err="1"/>
              <a:t>roboadvisories</a:t>
            </a:r>
            <a:r>
              <a:rPr lang="en-US" sz="5700" dirty="0"/>
              <a:t> (Look &amp; </a:t>
            </a:r>
            <a:r>
              <a:rPr lang="en-US" sz="5700" dirty="0" smtClean="0"/>
              <a:t>Feel)</a:t>
            </a:r>
            <a:endParaRPr lang="en-US" sz="5700" dirty="0"/>
          </a:p>
        </p:txBody>
      </p:sp>
    </p:spTree>
    <p:extLst>
      <p:ext uri="{BB962C8B-B14F-4D97-AF65-F5344CB8AC3E}">
        <p14:creationId xmlns:p14="http://schemas.microsoft.com/office/powerpoint/2010/main" val="985817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36032"/>
            <a:ext cx="6858000" cy="45110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54006"/>
            <a:ext cx="6858000" cy="405199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209550"/>
            <a:ext cx="443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US Robo-Advisory: Betterment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5396806"/>
            <a:ext cx="443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US Robo-Advisory: Personal Capital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49009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88461"/>
            <a:ext cx="6858000" cy="42714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19129"/>
            <a:ext cx="558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 Robo-Advisory: Schwab Intelligent Portfolios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132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50" y="1123950"/>
            <a:ext cx="5473700" cy="525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457950"/>
            <a:ext cx="6858000" cy="3429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531852"/>
            <a:ext cx="443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SG Robo-Advisory: </a:t>
            </a:r>
            <a:r>
              <a:rPr lang="en-US" b="1" dirty="0" err="1" smtClean="0"/>
              <a:t>Stashaway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5288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990867"/>
            <a:ext cx="6858000" cy="39242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31852"/>
            <a:ext cx="443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SG Robo-Advisory: Smartly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60028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05503"/>
            <a:ext cx="6858000" cy="35706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455103"/>
            <a:ext cx="6858000" cy="379639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31852"/>
            <a:ext cx="443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Examples of </a:t>
            </a:r>
            <a:r>
              <a:rPr lang="en-US" b="1" dirty="0" err="1" smtClean="0"/>
              <a:t>chatbot</a:t>
            </a:r>
            <a:r>
              <a:rPr lang="en-US" b="1" dirty="0" smtClean="0"/>
              <a:t> interface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690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342900" y="2311401"/>
            <a:ext cx="6172200" cy="6537502"/>
          </a:xfrm>
          <a:prstGeom prst="rect">
            <a:avLst/>
          </a:prstGeom>
        </p:spPr>
        <p:txBody>
          <a:bodyPr/>
          <a:lstStyle>
            <a:lvl1pPr marL="495285" indent="-49528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4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73117" indent="-412737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40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50949" indent="-33019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11329" indent="-33019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71709" indent="-33019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32088" indent="-330190" algn="l" defTabSz="132075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92468" indent="-330190" algn="l" defTabSz="132075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952848" indent="-330190" algn="l" defTabSz="132075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613227" indent="-330190" algn="l" defTabSz="132075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1600" dirty="0" smtClean="0"/>
              <a:t>The next 2 slides show roughly where the key elements of the interface (</a:t>
            </a:r>
            <a:r>
              <a:rPr lang="en-US" sz="1600" dirty="0" err="1" smtClean="0"/>
              <a:t>chatboxes</a:t>
            </a:r>
            <a:r>
              <a:rPr lang="en-US" sz="1600" dirty="0" smtClean="0"/>
              <a:t>, avatar, interactive features) will be. Peripheral elements (e.g. logo, header, footer etc.) can model after existing </a:t>
            </a:r>
            <a:r>
              <a:rPr lang="en-US" sz="1600" dirty="0" err="1" smtClean="0"/>
              <a:t>robo</a:t>
            </a:r>
            <a:r>
              <a:rPr lang="en-US" sz="1600" dirty="0" smtClean="0"/>
              <a:t>-advisory interface to make our site look legitimate and professional</a:t>
            </a:r>
            <a:endParaRPr lang="en-US" sz="16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42900" y="396699"/>
            <a:ext cx="6172200" cy="16510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5pPr>
            <a:lvl6pPr marL="660380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6pPr>
            <a:lvl7pPr marL="132075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7pPr>
            <a:lvl8pPr marL="198113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8pPr>
            <a:lvl9pPr marL="264151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/>
            <a:r>
              <a:rPr lang="en-US" sz="6400" b="1" dirty="0" smtClean="0"/>
              <a:t>Rough mockup for layout</a:t>
            </a:r>
            <a:endParaRPr lang="en-US" sz="6400" b="1" dirty="0"/>
          </a:p>
        </p:txBody>
      </p:sp>
    </p:spTree>
    <p:extLst>
      <p:ext uri="{BB962C8B-B14F-4D97-AF65-F5344CB8AC3E}">
        <p14:creationId xmlns:p14="http://schemas.microsoft.com/office/powerpoint/2010/main" val="1862659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370315"/>
            <a:ext cx="6858000" cy="47568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0" y="402873"/>
            <a:ext cx="5829300" cy="1967442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5pPr>
            <a:lvl6pPr marL="660380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6pPr>
            <a:lvl7pPr marL="132075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7pPr>
            <a:lvl8pPr marL="198113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8pPr>
            <a:lvl9pPr marL="264151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dirty="0" smtClean="0"/>
              <a:t>Rough Mockup</a:t>
            </a:r>
          </a:p>
          <a:p>
            <a:r>
              <a:rPr lang="en-US" sz="3000" dirty="0" smtClean="0"/>
              <a:t>(Orientation stage)</a:t>
            </a:r>
            <a:endParaRPr lang="en-US" sz="3000" dirty="0"/>
          </a:p>
        </p:txBody>
      </p:sp>
      <p:sp>
        <p:nvSpPr>
          <p:cNvPr id="4" name="Rectangle 3"/>
          <p:cNvSpPr/>
          <p:nvPr/>
        </p:nvSpPr>
        <p:spPr>
          <a:xfrm>
            <a:off x="103375" y="3053945"/>
            <a:ext cx="6596970" cy="38792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342" y="3752190"/>
            <a:ext cx="1956573" cy="2453383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153103" y="3326403"/>
            <a:ext cx="3184635" cy="95083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/>
              <a:t>Hi there! Welcome to the </a:t>
            </a:r>
            <a:r>
              <a:rPr lang="en-US" sz="1400" dirty="0" err="1" smtClean="0"/>
              <a:t>robo</a:t>
            </a:r>
            <a:r>
              <a:rPr lang="en-US" sz="1400" dirty="0" smtClean="0"/>
              <a:t>-advisory! I am Michelle, your </a:t>
            </a:r>
            <a:r>
              <a:rPr lang="en-US" sz="1400" dirty="0" err="1" smtClean="0"/>
              <a:t>robo</a:t>
            </a:r>
            <a:r>
              <a:rPr lang="en-US" sz="1400" dirty="0" smtClean="0"/>
              <a:t>-advisor. I can help you to grow your wealth.</a:t>
            </a:r>
            <a:endParaRPr lang="en-US" sz="1400" dirty="0"/>
          </a:p>
        </p:txBody>
      </p:sp>
      <p:sp>
        <p:nvSpPr>
          <p:cNvPr id="7" name="Rounded Rectangle 6"/>
          <p:cNvSpPr/>
          <p:nvPr/>
        </p:nvSpPr>
        <p:spPr>
          <a:xfrm>
            <a:off x="3153102" y="4331592"/>
            <a:ext cx="3184635" cy="64728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/>
              <a:t>But first, I need some of your information. What is your name?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604728" y="6293246"/>
            <a:ext cx="118013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b="1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Michelle</a:t>
            </a:r>
            <a:endParaRPr lang="en-US" sz="1500" b="0" i="0" dirty="0">
              <a:solidFill>
                <a:srgbClr val="000000"/>
              </a:solidFill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153101" y="5050761"/>
            <a:ext cx="3184635" cy="64728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 smtClean="0"/>
              <a:t>Sarah</a:t>
            </a:r>
            <a:endParaRPr lang="en-US" sz="1400" dirty="0"/>
          </a:p>
        </p:txBody>
      </p:sp>
      <p:sp>
        <p:nvSpPr>
          <p:cNvPr id="10" name="Rounded Rectangle 9"/>
          <p:cNvSpPr/>
          <p:nvPr/>
        </p:nvSpPr>
        <p:spPr>
          <a:xfrm>
            <a:off x="103375" y="2428801"/>
            <a:ext cx="6596970" cy="53747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Organisation</a:t>
            </a:r>
            <a:r>
              <a:rPr lang="en-US" sz="1400" dirty="0" smtClean="0"/>
              <a:t> LOGO, header etc.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64478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124</TotalTime>
  <Words>426</Words>
  <Application>Microsoft Macintosh PowerPoint</Application>
  <PresentationFormat>A4 Paper (210x297 mm)</PresentationFormat>
  <Paragraphs>80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Helvetica</vt:lpstr>
      <vt:lpstr>宋体</vt:lpstr>
      <vt:lpstr>Default Theme</vt:lpstr>
      <vt:lpstr>Custom Design</vt:lpstr>
      <vt:lpstr>Meeting Minutes: 14 March 2018</vt:lpstr>
      <vt:lpstr>Examples of roboadvisories (Look &amp; Feel)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Avatar design</vt:lpstr>
      <vt:lpstr>Guidelines for designing male &amp; female avatar (for cuimin)</vt:lpstr>
      <vt:lpstr>PowerPoint Presentation</vt:lpstr>
      <vt:lpstr>PowerPoint Presentation</vt:lpstr>
      <vt:lpstr>PowerPoint Presentation</vt:lpstr>
      <vt:lpstr>Guidelines for designing male &amp; female avatar (for cuimin)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#LIM CUI MIN#</dc:creator>
  <cp:lastModifiedBy>#XU YIHAN#</cp:lastModifiedBy>
  <cp:revision>12</cp:revision>
  <dcterms:created xsi:type="dcterms:W3CDTF">2018-03-14T13:45:27Z</dcterms:created>
  <dcterms:modified xsi:type="dcterms:W3CDTF">2018-03-15T04:52:43Z</dcterms:modified>
</cp:coreProperties>
</file>

<file path=docProps/thumbnail.jpeg>
</file>